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73" r:id="rId2"/>
    <p:sldId id="274" r:id="rId3"/>
    <p:sldId id="275" r:id="rId4"/>
    <p:sldId id="276" r:id="rId5"/>
    <p:sldId id="277" r:id="rId6"/>
    <p:sldId id="278" r:id="rId7"/>
    <p:sldId id="279" r:id="rId8"/>
    <p:sldId id="280" r:id="rId9"/>
    <p:sldId id="281" r:id="rId10"/>
    <p:sldId id="282" r:id="rId11"/>
    <p:sldId id="283" r:id="rId12"/>
    <p:sldId id="28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84"/>
    <a:srgbClr val="237B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04"/>
  </p:normalViewPr>
  <p:slideViewPr>
    <p:cSldViewPr snapToGrid="0">
      <p:cViewPr varScale="1">
        <p:scale>
          <a:sx n="114" d="100"/>
          <a:sy n="114" d="100"/>
        </p:scale>
        <p:origin x="76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5B953-7A37-5B41-8C9A-16424966B125}" type="datetimeFigureOut">
              <a:rPr lang="en-GB" smtClean="0"/>
              <a:t>06/02/2025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379370-761D-4248-919A-0A8215E93C0B}" type="slidenum">
              <a:rPr lang="en-GB" smtClean="0"/>
              <a:t>‹#›</a:t>
            </a:fld>
            <a:endParaRPr lang="en-GB"/>
          </a:p>
        </p:txBody>
      </p:sp>
    </p:spTree>
    <p:extLst>
      <p:ext uri="{BB962C8B-B14F-4D97-AF65-F5344CB8AC3E}">
        <p14:creationId xmlns:p14="http://schemas.microsoft.com/office/powerpoint/2010/main" val="258131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379370-761D-4248-919A-0A8215E93C0B}" type="slidenum">
              <a:rPr lang="en-GB" smtClean="0"/>
              <a:t>2</a:t>
            </a:fld>
            <a:endParaRPr lang="en-GB"/>
          </a:p>
        </p:txBody>
      </p:sp>
    </p:spTree>
    <p:extLst>
      <p:ext uri="{BB962C8B-B14F-4D97-AF65-F5344CB8AC3E}">
        <p14:creationId xmlns:p14="http://schemas.microsoft.com/office/powerpoint/2010/main" val="4256023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A379370-761D-4248-919A-0A8215E93C0B}" type="slidenum">
              <a:rPr lang="en-GB" smtClean="0"/>
              <a:t>6</a:t>
            </a:fld>
            <a:endParaRPr lang="en-GB"/>
          </a:p>
        </p:txBody>
      </p:sp>
    </p:spTree>
    <p:extLst>
      <p:ext uri="{BB962C8B-B14F-4D97-AF65-F5344CB8AC3E}">
        <p14:creationId xmlns:p14="http://schemas.microsoft.com/office/powerpoint/2010/main" val="3064925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066C9-1BB9-8F46-AA88-8EE2F09140A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01514463-C1A5-E841-9947-3EC1C13BB4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A52CF67-A4FB-4A48-8D33-1C9E723F21DE}"/>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5" name="Footer Placeholder 4">
            <a:extLst>
              <a:ext uri="{FF2B5EF4-FFF2-40B4-BE49-F238E27FC236}">
                <a16:creationId xmlns:a16="http://schemas.microsoft.com/office/drawing/2014/main" id="{4CF78A8F-50B9-D445-B8DF-DE65C70979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D86E4B-5556-5F41-A133-9E60DBD1E0D3}"/>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2504143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EE78F-A050-A343-82B0-570102DFEB2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365EA30-8850-BC4A-A36D-1E601B3E294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AB98576-AFCA-1C4E-ACC8-9F2F4809CCF3}"/>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5" name="Footer Placeholder 4">
            <a:extLst>
              <a:ext uri="{FF2B5EF4-FFF2-40B4-BE49-F238E27FC236}">
                <a16:creationId xmlns:a16="http://schemas.microsoft.com/office/drawing/2014/main" id="{917CE654-201E-0246-BDA2-E93CFD9425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976C10-BB90-A144-8417-8F428D716884}"/>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320939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CEA69D-011B-FD47-B725-4173B9B868F8}"/>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EBB1C971-AA03-B14B-9C5C-934F60BB82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51B6CC8-A23F-EA4A-B28E-B7585B562E24}"/>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5" name="Footer Placeholder 4">
            <a:extLst>
              <a:ext uri="{FF2B5EF4-FFF2-40B4-BE49-F238E27FC236}">
                <a16:creationId xmlns:a16="http://schemas.microsoft.com/office/drawing/2014/main" id="{7FBE8093-1007-D54D-91D7-C19BE1EA19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B4AC46-907E-AF4D-87C5-850AB9F50529}"/>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273236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85D5F-536A-B841-9896-21E71C15737B}"/>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D570F37-7DBA-DA40-BE03-153DFD76EB7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13175FF-9E13-F846-AF46-952F87B3BF4F}"/>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5" name="Footer Placeholder 4">
            <a:extLst>
              <a:ext uri="{FF2B5EF4-FFF2-40B4-BE49-F238E27FC236}">
                <a16:creationId xmlns:a16="http://schemas.microsoft.com/office/drawing/2014/main" id="{941CE778-BF26-334F-8310-CD14026080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9C84D4-512E-B644-9277-E6E8AB14FC29}"/>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3528525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BDB93-E8AC-7746-B685-BA34BAFE20B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7FDC5F1C-6744-2B45-BE18-F92F4588D2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471FED9-2A8F-CE40-B183-0972C9225D4B}"/>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5" name="Footer Placeholder 4">
            <a:extLst>
              <a:ext uri="{FF2B5EF4-FFF2-40B4-BE49-F238E27FC236}">
                <a16:creationId xmlns:a16="http://schemas.microsoft.com/office/drawing/2014/main" id="{35D2A81F-3096-E74E-A4C4-D52F3DD34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BFA5173-1111-6649-BD7B-01ACAA9CEE0A}"/>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287000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5E15-3498-ED40-B8C2-C981EF20696A}"/>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A639848-0A28-C341-97DE-7997158646A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80F43060-B1CC-034E-8B63-B4543AB92D9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51485918-AACA-A749-97C5-E6511EF80A66}"/>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6" name="Footer Placeholder 5">
            <a:extLst>
              <a:ext uri="{FF2B5EF4-FFF2-40B4-BE49-F238E27FC236}">
                <a16:creationId xmlns:a16="http://schemas.microsoft.com/office/drawing/2014/main" id="{A73742D2-A618-5340-A188-97F7BC3036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520BDF-6FE2-F04A-AFF8-54C72CC76BBA}"/>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1397287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16F81-41C8-384A-B5AD-C38490E6C894}"/>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B0E5EABB-4BF1-7F47-ACEF-71C158889A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C016999-3EB7-6A4F-B017-58AC0A2B2DA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C5388D28-47CF-9C4F-ABA3-FC007A43D7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2914D30-3354-F24E-B91C-385165C9F1C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161CBC46-64C3-8C43-B145-B31D2CABBA61}"/>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8" name="Footer Placeholder 7">
            <a:extLst>
              <a:ext uri="{FF2B5EF4-FFF2-40B4-BE49-F238E27FC236}">
                <a16:creationId xmlns:a16="http://schemas.microsoft.com/office/drawing/2014/main" id="{D45FD5EC-0EAC-0F49-96E3-6CE900BA675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98203D-BA58-A54B-AA9F-B5895B04E1B1}"/>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2852122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767A4-D2D2-2C4C-9243-ED52879C72C6}"/>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925B1EF1-9C5D-FE4A-8BC2-BD9F4E4C3751}"/>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4" name="Footer Placeholder 3">
            <a:extLst>
              <a:ext uri="{FF2B5EF4-FFF2-40B4-BE49-F238E27FC236}">
                <a16:creationId xmlns:a16="http://schemas.microsoft.com/office/drawing/2014/main" id="{49B95635-BFFA-A14C-97BB-BE5E76F41C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61911D6-4342-A649-8E9C-120A56372B45}"/>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1382789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597E41A-1A5B-C741-827B-4053B454D8B1}"/>
              </a:ext>
            </a:extLst>
          </p:cNvPr>
          <p:cNvSpPr txBox="1"/>
          <p:nvPr userDrawn="1"/>
        </p:nvSpPr>
        <p:spPr>
          <a:xfrm>
            <a:off x="8234050" y="6427584"/>
            <a:ext cx="1946030" cy="523220"/>
          </a:xfrm>
          <a:prstGeom prst="rect">
            <a:avLst/>
          </a:prstGeom>
          <a:noFill/>
        </p:spPr>
        <p:txBody>
          <a:bodyPr wrap="square" rtlCol="0">
            <a:spAutoFit/>
          </a:bodyPr>
          <a:lstStyle/>
          <a:p>
            <a:pPr algn="r"/>
            <a:r>
              <a:rPr lang="en-GB" sz="2800" b="1">
                <a:solidFill>
                  <a:srgbClr val="237B8C"/>
                </a:solidFill>
                <a:latin typeface="Cordia New" panose="020B0304020202020204" pitchFamily="34" charset="-34"/>
                <a:cs typeface="Cordia New" panose="020B0304020202020204" pitchFamily="34" charset="-34"/>
              </a:rPr>
              <a:t>#</a:t>
            </a:r>
            <a:r>
              <a:rPr lang="en-GB" sz="2800" b="1" err="1">
                <a:solidFill>
                  <a:srgbClr val="237B8C"/>
                </a:solidFill>
                <a:latin typeface="Cordia New" panose="020B0304020202020204" pitchFamily="34" charset="-34"/>
                <a:cs typeface="Cordia New" panose="020B0304020202020204" pitchFamily="34" charset="-34"/>
              </a:rPr>
              <a:t>BAOSbytesize</a:t>
            </a:r>
            <a:endParaRPr lang="en-GB" sz="2800" b="1">
              <a:solidFill>
                <a:srgbClr val="237B8C"/>
              </a:solidFill>
              <a:latin typeface="Cordia New" panose="020B0304020202020204" pitchFamily="34" charset="-34"/>
              <a:cs typeface="Cordia New" panose="020B0304020202020204" pitchFamily="34" charset="-34"/>
            </a:endParaRPr>
          </a:p>
        </p:txBody>
      </p:sp>
      <p:sp>
        <p:nvSpPr>
          <p:cNvPr id="8" name="TextBox 7">
            <a:extLst>
              <a:ext uri="{FF2B5EF4-FFF2-40B4-BE49-F238E27FC236}">
                <a16:creationId xmlns:a16="http://schemas.microsoft.com/office/drawing/2014/main" id="{8DF61693-8931-5B4F-81AD-C8E442C1F85B}"/>
              </a:ext>
            </a:extLst>
          </p:cNvPr>
          <p:cNvSpPr txBox="1"/>
          <p:nvPr userDrawn="1"/>
        </p:nvSpPr>
        <p:spPr>
          <a:xfrm>
            <a:off x="8156312" y="5961367"/>
            <a:ext cx="1946030" cy="523220"/>
          </a:xfrm>
          <a:prstGeom prst="rect">
            <a:avLst/>
          </a:prstGeom>
          <a:noFill/>
        </p:spPr>
        <p:txBody>
          <a:bodyPr wrap="square" rtlCol="0">
            <a:spAutoFit/>
          </a:bodyPr>
          <a:lstStyle/>
          <a:p>
            <a:pPr algn="r"/>
            <a:r>
              <a:rPr lang="en-GB" sz="2800" b="1">
                <a:solidFill>
                  <a:srgbClr val="237B8C"/>
                </a:solidFill>
                <a:latin typeface="Cordia New" panose="020B0304020202020204" pitchFamily="34" charset="-34"/>
                <a:cs typeface="Cordia New" panose="020B0304020202020204" pitchFamily="34" charset="-34"/>
              </a:rPr>
              <a:t>#</a:t>
            </a:r>
            <a:r>
              <a:rPr lang="en-GB" sz="2800" b="1" err="1">
                <a:solidFill>
                  <a:srgbClr val="237B8C"/>
                </a:solidFill>
                <a:latin typeface="Cordia New" panose="020B0304020202020204" pitchFamily="34" charset="-34"/>
                <a:cs typeface="Cordia New" panose="020B0304020202020204" pitchFamily="34" charset="-34"/>
              </a:rPr>
              <a:t>BAOSDigital</a:t>
            </a:r>
            <a:endParaRPr lang="en-GB" sz="2800" b="1">
              <a:solidFill>
                <a:srgbClr val="237B8C"/>
              </a:solidFill>
              <a:latin typeface="Cordia New" panose="020B0304020202020204" pitchFamily="34" charset="-34"/>
              <a:cs typeface="Cordia New" panose="020B0304020202020204" pitchFamily="34" charset="-34"/>
            </a:endParaRPr>
          </a:p>
        </p:txBody>
      </p:sp>
      <p:pic>
        <p:nvPicPr>
          <p:cNvPr id="10" name="Picture 9" descr="Graphical user interface, application&#10;&#10;Description automatically generated">
            <a:extLst>
              <a:ext uri="{FF2B5EF4-FFF2-40B4-BE49-F238E27FC236}">
                <a16:creationId xmlns:a16="http://schemas.microsoft.com/office/drawing/2014/main" id="{06CB6F40-C680-0A40-8D05-134071A48272}"/>
              </a:ext>
            </a:extLst>
          </p:cNvPr>
          <p:cNvPicPr>
            <a:picLocks noChangeAspect="1"/>
          </p:cNvPicPr>
          <p:nvPr userDrawn="1"/>
        </p:nvPicPr>
        <p:blipFill>
          <a:blip r:embed="rId2"/>
          <a:stretch>
            <a:fillRect/>
          </a:stretch>
        </p:blipFill>
        <p:spPr>
          <a:xfrm>
            <a:off x="10180080" y="5775800"/>
            <a:ext cx="1946031" cy="1040658"/>
          </a:xfrm>
          <a:prstGeom prst="rect">
            <a:avLst/>
          </a:prstGeom>
        </p:spPr>
      </p:pic>
    </p:spTree>
    <p:extLst>
      <p:ext uri="{BB962C8B-B14F-4D97-AF65-F5344CB8AC3E}">
        <p14:creationId xmlns:p14="http://schemas.microsoft.com/office/powerpoint/2010/main" val="3394327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E6D13-7805-D84A-9852-80C048F1DC7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A56EB989-7B2C-E149-9F5C-E315C835A5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54291E4-F519-944B-A3F0-77BC2D1DB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D473C29-B5A5-264F-8A6A-772CAD078C76}"/>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6" name="Footer Placeholder 5">
            <a:extLst>
              <a:ext uri="{FF2B5EF4-FFF2-40B4-BE49-F238E27FC236}">
                <a16:creationId xmlns:a16="http://schemas.microsoft.com/office/drawing/2014/main" id="{5F464003-B9B0-3F4A-B911-332EB008C7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66FF50-18B0-FD4B-9D8D-3A49F44142E0}"/>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183046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7FEC-8FB4-8D40-91A5-2E5933D1157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26108743-E87D-9343-A304-1C798D85C5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10A38AA-CD27-554C-98C3-83980EFC3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FF0AEE4-4F2D-3047-8B35-F45F976D5811}"/>
              </a:ext>
            </a:extLst>
          </p:cNvPr>
          <p:cNvSpPr>
            <a:spLocks noGrp="1"/>
          </p:cNvSpPr>
          <p:nvPr>
            <p:ph type="dt" sz="half" idx="10"/>
          </p:nvPr>
        </p:nvSpPr>
        <p:spPr/>
        <p:txBody>
          <a:bodyPr/>
          <a:lstStyle/>
          <a:p>
            <a:fld id="{B93CDF43-1FA2-BA41-B637-A70FC9721372}" type="datetimeFigureOut">
              <a:rPr lang="en-GB" smtClean="0"/>
              <a:t>06/02/2025</a:t>
            </a:fld>
            <a:endParaRPr lang="en-GB"/>
          </a:p>
        </p:txBody>
      </p:sp>
      <p:sp>
        <p:nvSpPr>
          <p:cNvPr id="6" name="Footer Placeholder 5">
            <a:extLst>
              <a:ext uri="{FF2B5EF4-FFF2-40B4-BE49-F238E27FC236}">
                <a16:creationId xmlns:a16="http://schemas.microsoft.com/office/drawing/2014/main" id="{85737DF3-0757-F441-B560-F470DB95BE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777145-53C8-BC40-9444-69FE985DE501}"/>
              </a:ext>
            </a:extLst>
          </p:cNvPr>
          <p:cNvSpPr>
            <a:spLocks noGrp="1"/>
          </p:cNvSpPr>
          <p:nvPr>
            <p:ph type="sldNum" sz="quarter" idx="12"/>
          </p:nvPr>
        </p:nvSpPr>
        <p:spPr/>
        <p:txBody>
          <a:bodyPr/>
          <a:lstStyle/>
          <a:p>
            <a:fld id="{F6DA04DE-815E-5548-A92F-3CE9F7C4CEF8}" type="slidenum">
              <a:rPr lang="en-GB" smtClean="0"/>
              <a:t>‹#›</a:t>
            </a:fld>
            <a:endParaRPr lang="en-GB"/>
          </a:p>
        </p:txBody>
      </p:sp>
    </p:spTree>
    <p:extLst>
      <p:ext uri="{BB962C8B-B14F-4D97-AF65-F5344CB8AC3E}">
        <p14:creationId xmlns:p14="http://schemas.microsoft.com/office/powerpoint/2010/main" val="3174200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BB5B1A-D0E1-904C-85E0-169FD34C9F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B3F11A59-AA05-6C4A-BF61-BE36CA6E42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546FA54-E83B-7E47-BD9F-A483B955D2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CDF43-1FA2-BA41-B637-A70FC9721372}" type="datetimeFigureOut">
              <a:rPr lang="en-GB" smtClean="0"/>
              <a:t>06/02/2025</a:t>
            </a:fld>
            <a:endParaRPr lang="en-GB"/>
          </a:p>
        </p:txBody>
      </p:sp>
      <p:sp>
        <p:nvSpPr>
          <p:cNvPr id="5" name="Footer Placeholder 4">
            <a:extLst>
              <a:ext uri="{FF2B5EF4-FFF2-40B4-BE49-F238E27FC236}">
                <a16:creationId xmlns:a16="http://schemas.microsoft.com/office/drawing/2014/main" id="{33F4C98D-5308-6245-ADFB-BA03CC55E0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F8D12ED-6B61-2647-9205-81F86F1DB3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DA04DE-815E-5548-A92F-3CE9F7C4CEF8}" type="slidenum">
              <a:rPr lang="en-GB" smtClean="0"/>
              <a:t>‹#›</a:t>
            </a:fld>
            <a:endParaRPr lang="en-GB"/>
          </a:p>
        </p:txBody>
      </p:sp>
    </p:spTree>
    <p:extLst>
      <p:ext uri="{BB962C8B-B14F-4D97-AF65-F5344CB8AC3E}">
        <p14:creationId xmlns:p14="http://schemas.microsoft.com/office/powerpoint/2010/main" val="4162878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bma.org.uk/media/1057/bma-sas-charter-for-england-dec-2014.pdf" TargetMode="External"/><Relationship Id="rId2" Type="http://schemas.openxmlformats.org/officeDocument/2006/relationships/hyperlink" Target="https://www.nhsemployers.org/case-studies-and-resources/2020/09/sas-doctor-development-guide" TargetMode="External"/><Relationship Id="rId1" Type="http://schemas.openxmlformats.org/officeDocument/2006/relationships/slideLayout" Target="../slideLayouts/slideLayout7.xml"/><Relationship Id="rId4" Type="http://schemas.openxmlformats.org/officeDocument/2006/relationships/hyperlink" Target="https://www.nhsemployers.org/-/media/Employers/Publications/Pay-circulars/Pay-and-Conditions-Circular-MD-22020.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nhsemployers.org/-/media/Employers/Publications/Pay-circulars/Pay-and-Conditions-Circular-MD-22020.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1239B7F-D53F-E747-8CFE-965BA45416CD}"/>
              </a:ext>
            </a:extLst>
          </p:cNvPr>
          <p:cNvSpPr txBox="1"/>
          <p:nvPr/>
        </p:nvSpPr>
        <p:spPr>
          <a:xfrm>
            <a:off x="2239107" y="2171621"/>
            <a:ext cx="7713784" cy="923330"/>
          </a:xfrm>
          <a:prstGeom prst="rect">
            <a:avLst/>
          </a:prstGeom>
          <a:noFill/>
        </p:spPr>
        <p:txBody>
          <a:bodyPr wrap="square" rtlCol="0">
            <a:spAutoFit/>
          </a:bodyPr>
          <a:lstStyle/>
          <a:p>
            <a:pPr algn="ctr"/>
            <a:r>
              <a:rPr lang="en-GB" sz="5400" b="1">
                <a:solidFill>
                  <a:srgbClr val="237B8C"/>
                </a:solidFill>
                <a:latin typeface="Cordia New" panose="020B0304020202020204" pitchFamily="34" charset="-34"/>
                <a:cs typeface="Cordia New" panose="020B0304020202020204" pitchFamily="34" charset="-34"/>
              </a:rPr>
              <a:t>Hospital Oral Surgery – SAS Grades</a:t>
            </a:r>
          </a:p>
        </p:txBody>
      </p:sp>
      <p:sp>
        <p:nvSpPr>
          <p:cNvPr id="5" name="TextBox 4">
            <a:extLst>
              <a:ext uri="{FF2B5EF4-FFF2-40B4-BE49-F238E27FC236}">
                <a16:creationId xmlns:a16="http://schemas.microsoft.com/office/drawing/2014/main" id="{49337A77-E591-8C49-B3DE-7CF97D3F5518}"/>
              </a:ext>
            </a:extLst>
          </p:cNvPr>
          <p:cNvSpPr txBox="1"/>
          <p:nvPr/>
        </p:nvSpPr>
        <p:spPr>
          <a:xfrm>
            <a:off x="2239107" y="3506162"/>
            <a:ext cx="7713784" cy="1815882"/>
          </a:xfrm>
          <a:prstGeom prst="rect">
            <a:avLst/>
          </a:prstGeom>
          <a:noFill/>
        </p:spPr>
        <p:txBody>
          <a:bodyPr wrap="square" rtlCol="0">
            <a:spAutoFit/>
          </a:bodyPr>
          <a:lstStyle/>
          <a:p>
            <a:pPr algn="ctr"/>
            <a:r>
              <a:rPr lang="en-GB" sz="7200" b="1">
                <a:solidFill>
                  <a:srgbClr val="237B8C"/>
                </a:solidFill>
                <a:latin typeface="Cordia New" panose="020B0304020202020204" pitchFamily="34" charset="-34"/>
                <a:cs typeface="Cordia New" panose="020B0304020202020204" pitchFamily="34" charset="-34"/>
              </a:rPr>
              <a:t>Adrian Curtis</a:t>
            </a:r>
          </a:p>
          <a:p>
            <a:pPr algn="ctr"/>
            <a:r>
              <a:rPr lang="en-GB" sz="4000" b="1">
                <a:solidFill>
                  <a:srgbClr val="237B8C"/>
                </a:solidFill>
                <a:latin typeface="Cordia New" panose="020B0304020202020204" pitchFamily="34" charset="-34"/>
                <a:cs typeface="Cordia New" panose="020B0304020202020204" pitchFamily="34" charset="-34"/>
              </a:rPr>
              <a:t>Associate Specialist </a:t>
            </a:r>
          </a:p>
        </p:txBody>
      </p:sp>
      <p:pic>
        <p:nvPicPr>
          <p:cNvPr id="7" name="Picture 6">
            <a:extLst>
              <a:ext uri="{FF2B5EF4-FFF2-40B4-BE49-F238E27FC236}">
                <a16:creationId xmlns:a16="http://schemas.microsoft.com/office/drawing/2014/main" id="{EA46658E-9F4D-4E40-97FA-2824F39E5E18}"/>
              </a:ext>
            </a:extLst>
          </p:cNvPr>
          <p:cNvPicPr>
            <a:picLocks noChangeAspect="1"/>
          </p:cNvPicPr>
          <p:nvPr/>
        </p:nvPicPr>
        <p:blipFill>
          <a:blip r:embed="rId2"/>
          <a:stretch>
            <a:fillRect/>
          </a:stretch>
        </p:blipFill>
        <p:spPr>
          <a:xfrm>
            <a:off x="2608275" y="85344"/>
            <a:ext cx="6505419" cy="1362072"/>
          </a:xfrm>
          <a:prstGeom prst="rect">
            <a:avLst/>
          </a:prstGeom>
        </p:spPr>
      </p:pic>
    </p:spTree>
    <p:extLst>
      <p:ext uri="{BB962C8B-B14F-4D97-AF65-F5344CB8AC3E}">
        <p14:creationId xmlns:p14="http://schemas.microsoft.com/office/powerpoint/2010/main" val="698378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140677" y="164124"/>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CV Boosters</a:t>
            </a:r>
          </a:p>
        </p:txBody>
      </p:sp>
      <p:sp>
        <p:nvSpPr>
          <p:cNvPr id="5" name="TextBox 4">
            <a:extLst>
              <a:ext uri="{FF2B5EF4-FFF2-40B4-BE49-F238E27FC236}">
                <a16:creationId xmlns:a16="http://schemas.microsoft.com/office/drawing/2014/main" id="{0960804C-56FC-DA45-AD7F-6B7F487ACB4F}"/>
              </a:ext>
            </a:extLst>
          </p:cNvPr>
          <p:cNvSpPr txBox="1"/>
          <p:nvPr/>
        </p:nvSpPr>
        <p:spPr>
          <a:xfrm>
            <a:off x="2168770" y="1601781"/>
            <a:ext cx="10527323" cy="2062103"/>
          </a:xfrm>
          <a:prstGeom prst="rect">
            <a:avLst/>
          </a:prstGeom>
          <a:noFill/>
        </p:spPr>
        <p:txBody>
          <a:bodyPr wrap="square" rtlCol="0">
            <a:spAutoFit/>
          </a:bodyPr>
          <a:lstStyle/>
          <a:p>
            <a:pPr marL="457200" indent="-457200">
              <a:buFontTx/>
              <a:buChar char="-"/>
            </a:pPr>
            <a:r>
              <a:rPr lang="en-GB" sz="3200">
                <a:latin typeface="Cordia New" panose="020B0304020202020204" pitchFamily="34" charset="-34"/>
                <a:cs typeface="Cordia New" panose="020B0304020202020204" pitchFamily="34" charset="-34"/>
              </a:rPr>
              <a:t>Dip </a:t>
            </a:r>
            <a:r>
              <a:rPr lang="en-GB" sz="3200" err="1">
                <a:latin typeface="Cordia New" panose="020B0304020202020204" pitchFamily="34" charset="-34"/>
                <a:cs typeface="Cordia New" panose="020B0304020202020204" pitchFamily="34" charset="-34"/>
              </a:rPr>
              <a:t>Sed</a:t>
            </a:r>
            <a:endParaRPr lang="en-GB" sz="3200">
              <a:latin typeface="Cordia New" panose="020B0304020202020204" pitchFamily="34" charset="-34"/>
              <a:cs typeface="Cordia New" panose="020B0304020202020204" pitchFamily="34" charset="-34"/>
            </a:endParaRPr>
          </a:p>
          <a:p>
            <a:pPr marL="457200" indent="-457200">
              <a:buFontTx/>
              <a:buChar char="-"/>
            </a:pPr>
            <a:r>
              <a:rPr lang="en-GB" sz="3200">
                <a:latin typeface="Cordia New" panose="020B0304020202020204" pitchFamily="34" charset="-34"/>
                <a:cs typeface="Cordia New" panose="020B0304020202020204" pitchFamily="34" charset="-34"/>
              </a:rPr>
              <a:t>Cert Med Ed</a:t>
            </a:r>
          </a:p>
          <a:p>
            <a:pPr marL="457200" indent="-457200">
              <a:buFontTx/>
              <a:buChar char="-"/>
            </a:pPr>
            <a:r>
              <a:rPr lang="en-GB" sz="3200">
                <a:latin typeface="Cordia New" panose="020B0304020202020204" pitchFamily="34" charset="-34"/>
                <a:cs typeface="Cordia New" panose="020B0304020202020204" pitchFamily="34" charset="-34"/>
              </a:rPr>
              <a:t>Clinical leadership training</a:t>
            </a:r>
          </a:p>
          <a:p>
            <a:pPr marL="457200" indent="-457200">
              <a:buFontTx/>
              <a:buChar char="-"/>
            </a:pPr>
            <a:r>
              <a:rPr lang="en-GB" sz="3200">
                <a:latin typeface="Cordia New" panose="020B0304020202020204" pitchFamily="34" charset="-34"/>
                <a:cs typeface="Cordia New" panose="020B0304020202020204" pitchFamily="34" charset="-34"/>
              </a:rPr>
              <a:t>Undergraduate tutoring</a:t>
            </a:r>
          </a:p>
        </p:txBody>
      </p:sp>
    </p:spTree>
    <p:extLst>
      <p:ext uri="{BB962C8B-B14F-4D97-AF65-F5344CB8AC3E}">
        <p14:creationId xmlns:p14="http://schemas.microsoft.com/office/powerpoint/2010/main" val="2049492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960804C-56FC-DA45-AD7F-6B7F487ACB4F}"/>
              </a:ext>
            </a:extLst>
          </p:cNvPr>
          <p:cNvSpPr txBox="1"/>
          <p:nvPr/>
        </p:nvSpPr>
        <p:spPr>
          <a:xfrm>
            <a:off x="410307" y="1601781"/>
            <a:ext cx="11312770" cy="2431435"/>
          </a:xfrm>
          <a:prstGeom prst="rect">
            <a:avLst/>
          </a:prstGeom>
          <a:noFill/>
        </p:spPr>
        <p:txBody>
          <a:bodyPr wrap="square" rtlCol="0">
            <a:spAutoFit/>
          </a:bodyPr>
          <a:lstStyle/>
          <a:p>
            <a:endParaRPr lang="en-GB" sz="3200" dirty="0">
              <a:latin typeface="Cordia New" panose="020B0304020202020204" pitchFamily="34" charset="-34"/>
              <a:cs typeface="Cordia New" panose="020B0304020202020204" pitchFamily="34" charset="-34"/>
            </a:endParaRPr>
          </a:p>
          <a:p>
            <a:pPr marL="457200" indent="-457200">
              <a:buFontTx/>
              <a:buChar char="-"/>
            </a:pPr>
            <a:endParaRPr lang="en-GB" sz="4000" dirty="0">
              <a:latin typeface="Cordia New" panose="020B0304020202020204" pitchFamily="34" charset="-34"/>
              <a:cs typeface="Cordia New" panose="020B0304020202020204" pitchFamily="34" charset="-34"/>
            </a:endParaRPr>
          </a:p>
          <a:p>
            <a:pPr marL="457200" indent="-457200">
              <a:buFontTx/>
              <a:buChar char="-"/>
            </a:pPr>
            <a:r>
              <a:rPr lang="en-GB" sz="4000" dirty="0">
                <a:latin typeface="Cordia New" panose="020B0304020202020204" pitchFamily="34" charset="-34"/>
                <a:cs typeface="Cordia New" panose="020B0304020202020204" pitchFamily="34" charset="-34"/>
              </a:rPr>
              <a:t>Join the BDA as this is your access to BMA industrial relations in the hospital sector</a:t>
            </a:r>
          </a:p>
        </p:txBody>
      </p:sp>
    </p:spTree>
    <p:extLst>
      <p:ext uri="{BB962C8B-B14F-4D97-AF65-F5344CB8AC3E}">
        <p14:creationId xmlns:p14="http://schemas.microsoft.com/office/powerpoint/2010/main" val="1388764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140677" y="164124"/>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Links &amp; References</a:t>
            </a:r>
          </a:p>
        </p:txBody>
      </p:sp>
      <p:sp>
        <p:nvSpPr>
          <p:cNvPr id="4" name="Rectangle 3">
            <a:extLst>
              <a:ext uri="{FF2B5EF4-FFF2-40B4-BE49-F238E27FC236}">
                <a16:creationId xmlns:a16="http://schemas.microsoft.com/office/drawing/2014/main" id="{8E29C9FA-6723-464F-8EA3-FAAA2B000EC0}"/>
              </a:ext>
            </a:extLst>
          </p:cNvPr>
          <p:cNvSpPr/>
          <p:nvPr/>
        </p:nvSpPr>
        <p:spPr>
          <a:xfrm>
            <a:off x="467544" y="1628801"/>
            <a:ext cx="11091410" cy="3170099"/>
          </a:xfrm>
          <a:prstGeom prst="rect">
            <a:avLst/>
          </a:prstGeom>
        </p:spPr>
        <p:txBody>
          <a:bodyPr wrap="square">
            <a:spAutoFit/>
          </a:bodyPr>
          <a:lstStyle/>
          <a:p>
            <a:r>
              <a:rPr lang="en-GB" sz="2000">
                <a:hlinkClick r:id="" action="ppaction://noaction"/>
              </a:rPr>
              <a:t>https://www.healthcareers.nhs.uk/explore-roles/doctors/career-opportunities-doctors/sas-doctors</a:t>
            </a:r>
          </a:p>
          <a:p>
            <a:endParaRPr lang="en-GB" sz="2000">
              <a:hlinkClick r:id="" action="ppaction://noaction"/>
            </a:endParaRPr>
          </a:p>
          <a:p>
            <a:r>
              <a:rPr lang="en-GB" sz="2000">
                <a:hlinkClick r:id="rId2"/>
              </a:rPr>
              <a:t>https://www.nhsemployers.org/case-studies-and-resources/2020/09/sas-doctor-development-guide</a:t>
            </a:r>
            <a:endParaRPr lang="en-GB" sz="2000"/>
          </a:p>
          <a:p>
            <a:endParaRPr lang="en-GB" sz="2000"/>
          </a:p>
          <a:p>
            <a:r>
              <a:rPr lang="en-GB" sz="2000" u="sng">
                <a:hlinkClick r:id="rId3"/>
              </a:rPr>
              <a:t>https://www.bma.org.uk/media/1057/bma-sas-charter-for-england-dec-2014.pdf</a:t>
            </a:r>
            <a:endParaRPr lang="en-GB" sz="2000" u="sng"/>
          </a:p>
          <a:p>
            <a:endParaRPr lang="en-GB" sz="2000" u="sng"/>
          </a:p>
          <a:p>
            <a:r>
              <a:rPr lang="en-GB" sz="2000">
                <a:hlinkClick r:id="rId4"/>
              </a:rPr>
              <a:t>https://www.nhsemployers.org/-/media/Employers/Publications/Pay-circulars/Pay-and-Conditions-Circular-MD-22020.pdf</a:t>
            </a:r>
            <a:endParaRPr lang="en-GB" sz="2000"/>
          </a:p>
          <a:p>
            <a:endParaRPr lang="en-GB" sz="2000"/>
          </a:p>
          <a:p>
            <a:endParaRPr lang="en-GB" sz="2000"/>
          </a:p>
        </p:txBody>
      </p:sp>
    </p:spTree>
    <p:extLst>
      <p:ext uri="{BB962C8B-B14F-4D97-AF65-F5344CB8AC3E}">
        <p14:creationId xmlns:p14="http://schemas.microsoft.com/office/powerpoint/2010/main" val="1398015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293077" y="293077"/>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What is an SAS grade?</a:t>
            </a:r>
          </a:p>
        </p:txBody>
      </p:sp>
      <p:sp>
        <p:nvSpPr>
          <p:cNvPr id="3" name="TextBox 2">
            <a:extLst>
              <a:ext uri="{FF2B5EF4-FFF2-40B4-BE49-F238E27FC236}">
                <a16:creationId xmlns:a16="http://schemas.microsoft.com/office/drawing/2014/main" id="{08169AA6-4384-C445-8F1B-2CE9250090E9}"/>
              </a:ext>
            </a:extLst>
          </p:cNvPr>
          <p:cNvSpPr txBox="1"/>
          <p:nvPr/>
        </p:nvSpPr>
        <p:spPr>
          <a:xfrm>
            <a:off x="1469137" y="1247571"/>
            <a:ext cx="10193214" cy="2862322"/>
          </a:xfrm>
          <a:prstGeom prst="rect">
            <a:avLst/>
          </a:prstGeom>
          <a:noFill/>
        </p:spPr>
        <p:txBody>
          <a:bodyPr wrap="square" rtlCol="0">
            <a:spAutoFit/>
          </a:bodyPr>
          <a:lstStyle/>
          <a:p>
            <a:r>
              <a:rPr lang="en-GB" sz="3600" dirty="0">
                <a:latin typeface="Cordia New" panose="020B0304020202020204" pitchFamily="34" charset="-34"/>
                <a:cs typeface="Cordia New" panose="020B0304020202020204" pitchFamily="34" charset="-34"/>
              </a:rPr>
              <a:t>Specialty Doctor </a:t>
            </a:r>
          </a:p>
          <a:p>
            <a:r>
              <a:rPr lang="en-GB" sz="3600" dirty="0">
                <a:latin typeface="Cordia New" panose="020B0304020202020204" pitchFamily="34" charset="-34"/>
                <a:cs typeface="Cordia New" panose="020B0304020202020204" pitchFamily="34" charset="-34"/>
              </a:rPr>
              <a:t>Specialist Grade</a:t>
            </a:r>
          </a:p>
          <a:p>
            <a:r>
              <a:rPr lang="en-GB" sz="3600" dirty="0">
                <a:latin typeface="Cordia New" panose="020B0304020202020204" pitchFamily="34" charset="-34"/>
                <a:cs typeface="Cordia New" panose="020B0304020202020204" pitchFamily="34" charset="-34"/>
              </a:rPr>
              <a:t>These are the 2 roles as defined by current national T&amp;C (2021)</a:t>
            </a:r>
          </a:p>
          <a:p>
            <a:endParaRPr lang="en-GB" sz="3600" dirty="0">
              <a:latin typeface="Cordia New" panose="020B0304020202020204" pitchFamily="34" charset="-34"/>
              <a:cs typeface="Cordia New" panose="020B0304020202020204" pitchFamily="34" charset="-34"/>
            </a:endParaRPr>
          </a:p>
          <a:p>
            <a:endParaRPr lang="en-GB" sz="3600" dirty="0">
              <a:latin typeface="Cordia New" panose="020B0304020202020204" pitchFamily="34" charset="-34"/>
              <a:cs typeface="Cordia New" panose="020B0304020202020204" pitchFamily="34" charset="-34"/>
            </a:endParaRPr>
          </a:p>
        </p:txBody>
      </p:sp>
      <p:sp>
        <p:nvSpPr>
          <p:cNvPr id="5" name="TextBox 4">
            <a:extLst>
              <a:ext uri="{FF2B5EF4-FFF2-40B4-BE49-F238E27FC236}">
                <a16:creationId xmlns:a16="http://schemas.microsoft.com/office/drawing/2014/main" id="{0960804C-56FC-DA45-AD7F-6B7F487ACB4F}"/>
              </a:ext>
            </a:extLst>
          </p:cNvPr>
          <p:cNvSpPr txBox="1"/>
          <p:nvPr/>
        </p:nvSpPr>
        <p:spPr>
          <a:xfrm>
            <a:off x="1371601" y="3186950"/>
            <a:ext cx="10193214" cy="3416320"/>
          </a:xfrm>
          <a:prstGeom prst="rect">
            <a:avLst/>
          </a:prstGeom>
          <a:noFill/>
        </p:spPr>
        <p:txBody>
          <a:bodyPr wrap="square" rtlCol="0">
            <a:spAutoFit/>
          </a:bodyPr>
          <a:lstStyle/>
          <a:p>
            <a:r>
              <a:rPr lang="en-GB" sz="3600" dirty="0">
                <a:latin typeface="Cordia New" panose="020B0304020202020204" pitchFamily="34" charset="-34"/>
                <a:cs typeface="Cordia New" panose="020B0304020202020204" pitchFamily="34" charset="-34"/>
              </a:rPr>
              <a:t>Pre 2021 roles include</a:t>
            </a:r>
          </a:p>
          <a:p>
            <a:r>
              <a:rPr lang="en-GB" sz="3600" dirty="0">
                <a:latin typeface="Cordia New" panose="020B0304020202020204" pitchFamily="34" charset="-34"/>
                <a:cs typeface="Cordia New" panose="020B0304020202020204" pitchFamily="34" charset="-34"/>
              </a:rPr>
              <a:t>	Staff Grade</a:t>
            </a:r>
          </a:p>
          <a:p>
            <a:r>
              <a:rPr lang="en-GB" sz="3600" dirty="0">
                <a:latin typeface="Cordia New" panose="020B0304020202020204" pitchFamily="34" charset="-34"/>
                <a:cs typeface="Cordia New" panose="020B0304020202020204" pitchFamily="34" charset="-34"/>
              </a:rPr>
              <a:t>	Associate Specialist</a:t>
            </a:r>
          </a:p>
          <a:p>
            <a:r>
              <a:rPr lang="en-GB" sz="3600" dirty="0">
                <a:latin typeface="Cordia New" panose="020B0304020202020204" pitchFamily="34" charset="-34"/>
                <a:cs typeface="Cordia New" panose="020B0304020202020204" pitchFamily="34" charset="-34"/>
              </a:rPr>
              <a:t>	Hospital Practitioner</a:t>
            </a:r>
          </a:p>
          <a:p>
            <a:r>
              <a:rPr lang="en-GB" sz="3600" dirty="0">
                <a:latin typeface="Cordia New" panose="020B0304020202020204" pitchFamily="34" charset="-34"/>
                <a:cs typeface="Cordia New" panose="020B0304020202020204" pitchFamily="34" charset="-34"/>
              </a:rPr>
              <a:t>	Clinical Assistant</a:t>
            </a:r>
          </a:p>
          <a:p>
            <a:r>
              <a:rPr lang="en-GB" sz="3600" dirty="0">
                <a:latin typeface="Cordia New" panose="020B0304020202020204" pitchFamily="34" charset="-34"/>
                <a:cs typeface="Cordia New" panose="020B0304020202020204" pitchFamily="34" charset="-34"/>
              </a:rPr>
              <a:t>	Clinical Medical Officer and Senior CMO</a:t>
            </a:r>
          </a:p>
        </p:txBody>
      </p:sp>
    </p:spTree>
    <p:extLst>
      <p:ext uri="{BB962C8B-B14F-4D97-AF65-F5344CB8AC3E}">
        <p14:creationId xmlns:p14="http://schemas.microsoft.com/office/powerpoint/2010/main" val="3154785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293077" y="293077"/>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What is an SAS grade?</a:t>
            </a:r>
          </a:p>
        </p:txBody>
      </p:sp>
      <p:sp>
        <p:nvSpPr>
          <p:cNvPr id="5" name="TextBox 4">
            <a:extLst>
              <a:ext uri="{FF2B5EF4-FFF2-40B4-BE49-F238E27FC236}">
                <a16:creationId xmlns:a16="http://schemas.microsoft.com/office/drawing/2014/main" id="{0960804C-56FC-DA45-AD7F-6B7F487ACB4F}"/>
              </a:ext>
            </a:extLst>
          </p:cNvPr>
          <p:cNvSpPr txBox="1"/>
          <p:nvPr/>
        </p:nvSpPr>
        <p:spPr>
          <a:xfrm>
            <a:off x="1314859" y="1240919"/>
            <a:ext cx="10527323" cy="5632311"/>
          </a:xfrm>
          <a:prstGeom prst="rect">
            <a:avLst/>
          </a:prstGeom>
          <a:noFill/>
        </p:spPr>
        <p:txBody>
          <a:bodyPr wrap="square" rtlCol="0">
            <a:spAutoFit/>
          </a:bodyPr>
          <a:lstStyle/>
          <a:p>
            <a:r>
              <a:rPr lang="en-GB" sz="3600" dirty="0">
                <a:latin typeface="Cordia New" panose="020B0304020202020204" pitchFamily="34" charset="-34"/>
                <a:cs typeface="Cordia New" panose="020B0304020202020204" pitchFamily="34" charset="-34"/>
              </a:rPr>
              <a:t>Some roles do not have national terms and conditions, and these are locally defined and appointed  by individual NHS organisations. Some of these designations are below, but other terminologies do exist. </a:t>
            </a:r>
          </a:p>
          <a:p>
            <a:endParaRPr lang="en-GB" sz="3600" dirty="0">
              <a:latin typeface="Cordia New" panose="020B0304020202020204" pitchFamily="34" charset="-34"/>
              <a:cs typeface="Cordia New" panose="020B0304020202020204" pitchFamily="34" charset="-34"/>
            </a:endParaRPr>
          </a:p>
          <a:p>
            <a:pPr marL="571500" indent="-571500">
              <a:buFont typeface="Wingdings" pitchFamily="2" charset="2"/>
              <a:buChar char="§"/>
            </a:pPr>
            <a:r>
              <a:rPr lang="en-GB" sz="3600" dirty="0">
                <a:latin typeface="Cordia New" panose="020B0304020202020204" pitchFamily="34" charset="-34"/>
                <a:cs typeface="Cordia New" panose="020B0304020202020204" pitchFamily="34" charset="-34"/>
              </a:rPr>
              <a:t>Trust Doctor</a:t>
            </a:r>
          </a:p>
          <a:p>
            <a:pPr marL="571500" indent="-571500">
              <a:buFont typeface="Wingdings" pitchFamily="2" charset="2"/>
              <a:buChar char="§"/>
            </a:pPr>
            <a:r>
              <a:rPr lang="en-GB" sz="3600" dirty="0">
                <a:latin typeface="Cordia New" panose="020B0304020202020204" pitchFamily="34" charset="-34"/>
                <a:cs typeface="Cordia New" panose="020B0304020202020204" pitchFamily="34" charset="-34"/>
              </a:rPr>
              <a:t>Trust SHO</a:t>
            </a:r>
          </a:p>
          <a:p>
            <a:pPr marL="571500" indent="-571500">
              <a:buFont typeface="Wingdings" pitchFamily="2" charset="2"/>
              <a:buChar char="§"/>
            </a:pPr>
            <a:r>
              <a:rPr lang="en-GB" sz="3600" dirty="0">
                <a:latin typeface="Cordia New" panose="020B0304020202020204" pitchFamily="34" charset="-34"/>
                <a:cs typeface="Cordia New" panose="020B0304020202020204" pitchFamily="34" charset="-34"/>
              </a:rPr>
              <a:t>Trust Grade</a:t>
            </a:r>
          </a:p>
          <a:p>
            <a:pPr marL="571500" indent="-571500">
              <a:buFont typeface="Wingdings" pitchFamily="2" charset="2"/>
              <a:buChar char="§"/>
            </a:pPr>
            <a:r>
              <a:rPr lang="en-GB" sz="3600" dirty="0">
                <a:latin typeface="Cordia New" panose="020B0304020202020204" pitchFamily="34" charset="-34"/>
                <a:cs typeface="Cordia New" panose="020B0304020202020204" pitchFamily="34" charset="-34"/>
              </a:rPr>
              <a:t>Trust Registrar</a:t>
            </a:r>
          </a:p>
          <a:p>
            <a:pPr marL="571500" indent="-571500">
              <a:buFont typeface="Wingdings" pitchFamily="2" charset="2"/>
              <a:buChar char="§"/>
            </a:pPr>
            <a:r>
              <a:rPr lang="en-GB" sz="3600" dirty="0">
                <a:latin typeface="Cordia New" panose="020B0304020202020204" pitchFamily="34" charset="-34"/>
                <a:cs typeface="Cordia New" panose="020B0304020202020204" pitchFamily="34" charset="-34"/>
              </a:rPr>
              <a:t>etc</a:t>
            </a:r>
          </a:p>
          <a:p>
            <a:pPr marL="571500" indent="-571500">
              <a:buFont typeface="Wingdings" pitchFamily="2" charset="2"/>
              <a:buChar char="§"/>
            </a:pPr>
            <a:endParaRPr lang="en-GB" sz="3600" dirty="0">
              <a:latin typeface="Cordia New" panose="020B0304020202020204" pitchFamily="34" charset="-34"/>
              <a:cs typeface="Cordia New" panose="020B0304020202020204" pitchFamily="34" charset="-34"/>
            </a:endParaRPr>
          </a:p>
        </p:txBody>
      </p:sp>
    </p:spTree>
    <p:extLst>
      <p:ext uri="{BB962C8B-B14F-4D97-AF65-F5344CB8AC3E}">
        <p14:creationId xmlns:p14="http://schemas.microsoft.com/office/powerpoint/2010/main" val="3694107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293077" y="293077"/>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What do they do?</a:t>
            </a:r>
          </a:p>
        </p:txBody>
      </p:sp>
      <p:sp>
        <p:nvSpPr>
          <p:cNvPr id="5" name="TextBox 4">
            <a:extLst>
              <a:ext uri="{FF2B5EF4-FFF2-40B4-BE49-F238E27FC236}">
                <a16:creationId xmlns:a16="http://schemas.microsoft.com/office/drawing/2014/main" id="{0960804C-56FC-DA45-AD7F-6B7F487ACB4F}"/>
              </a:ext>
            </a:extLst>
          </p:cNvPr>
          <p:cNvSpPr txBox="1"/>
          <p:nvPr/>
        </p:nvSpPr>
        <p:spPr>
          <a:xfrm>
            <a:off x="1266091" y="1240919"/>
            <a:ext cx="10527323" cy="1754326"/>
          </a:xfrm>
          <a:prstGeom prst="rect">
            <a:avLst/>
          </a:prstGeom>
          <a:noFill/>
        </p:spPr>
        <p:txBody>
          <a:bodyPr wrap="square" rtlCol="0">
            <a:spAutoFit/>
          </a:bodyPr>
          <a:lstStyle/>
          <a:p>
            <a:r>
              <a:rPr lang="en-GB" sz="3600" dirty="0">
                <a:latin typeface="Cordia New" panose="020B0304020202020204" pitchFamily="34" charset="-34"/>
                <a:cs typeface="Cordia New" panose="020B0304020202020204" pitchFamily="34" charset="-34"/>
              </a:rPr>
              <a:t>SAS doctor posts usually offer the opportunity to focus predominantly on providing direct patient care, with less focus on the other clinical and non-clinical responsibilities required of a Consultant or trainee.</a:t>
            </a:r>
          </a:p>
        </p:txBody>
      </p:sp>
    </p:spTree>
    <p:extLst>
      <p:ext uri="{BB962C8B-B14F-4D97-AF65-F5344CB8AC3E}">
        <p14:creationId xmlns:p14="http://schemas.microsoft.com/office/powerpoint/2010/main" val="3200357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293077" y="293077"/>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Who can be one?</a:t>
            </a:r>
          </a:p>
        </p:txBody>
      </p:sp>
      <p:sp>
        <p:nvSpPr>
          <p:cNvPr id="5" name="TextBox 4">
            <a:extLst>
              <a:ext uri="{FF2B5EF4-FFF2-40B4-BE49-F238E27FC236}">
                <a16:creationId xmlns:a16="http://schemas.microsoft.com/office/drawing/2014/main" id="{0960804C-56FC-DA45-AD7F-6B7F487ACB4F}"/>
              </a:ext>
            </a:extLst>
          </p:cNvPr>
          <p:cNvSpPr txBox="1"/>
          <p:nvPr/>
        </p:nvSpPr>
        <p:spPr>
          <a:xfrm>
            <a:off x="1266091" y="1240919"/>
            <a:ext cx="10527323" cy="1200329"/>
          </a:xfrm>
          <a:prstGeom prst="rect">
            <a:avLst/>
          </a:prstGeom>
          <a:noFill/>
        </p:spPr>
        <p:txBody>
          <a:bodyPr wrap="square" rtlCol="0">
            <a:spAutoFit/>
          </a:bodyPr>
          <a:lstStyle/>
          <a:p>
            <a:pPr marL="571500" indent="-571500">
              <a:buFont typeface="Wingdings" pitchFamily="2" charset="2"/>
              <a:buChar char="§"/>
            </a:pPr>
            <a:r>
              <a:rPr lang="en-GB" sz="3600">
                <a:latin typeface="Cordia New" panose="020B0304020202020204" pitchFamily="34" charset="-34"/>
                <a:cs typeface="Cordia New" panose="020B0304020202020204" pitchFamily="34" charset="-34"/>
              </a:rPr>
              <a:t>4 years post graduate training</a:t>
            </a:r>
          </a:p>
          <a:p>
            <a:pPr marL="571500" indent="-571500">
              <a:buFont typeface="Wingdings" pitchFamily="2" charset="2"/>
              <a:buChar char="§"/>
            </a:pPr>
            <a:r>
              <a:rPr lang="en-GB" sz="3600">
                <a:latin typeface="Cordia New" panose="020B0304020202020204" pitchFamily="34" charset="-34"/>
                <a:cs typeface="Cordia New" panose="020B0304020202020204" pitchFamily="34" charset="-34"/>
              </a:rPr>
              <a:t>2 in the relevant specialty</a:t>
            </a:r>
          </a:p>
        </p:txBody>
      </p:sp>
    </p:spTree>
    <p:extLst>
      <p:ext uri="{BB962C8B-B14F-4D97-AF65-F5344CB8AC3E}">
        <p14:creationId xmlns:p14="http://schemas.microsoft.com/office/powerpoint/2010/main" val="4282819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293077" y="293077"/>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Salary Scales</a:t>
            </a:r>
          </a:p>
        </p:txBody>
      </p:sp>
      <p:sp>
        <p:nvSpPr>
          <p:cNvPr id="3" name="TextBox 2">
            <a:extLst>
              <a:ext uri="{FF2B5EF4-FFF2-40B4-BE49-F238E27FC236}">
                <a16:creationId xmlns:a16="http://schemas.microsoft.com/office/drawing/2014/main" id="{10D53E1B-4C52-1440-A492-B56751F2F8C0}"/>
              </a:ext>
            </a:extLst>
          </p:cNvPr>
          <p:cNvSpPr txBox="1"/>
          <p:nvPr/>
        </p:nvSpPr>
        <p:spPr>
          <a:xfrm>
            <a:off x="4535424" y="2218944"/>
            <a:ext cx="184731" cy="369332"/>
          </a:xfrm>
          <a:prstGeom prst="rect">
            <a:avLst/>
          </a:prstGeom>
          <a:noFill/>
        </p:spPr>
        <p:txBody>
          <a:bodyPr wrap="none" rtlCol="0">
            <a:spAutoFit/>
          </a:bodyPr>
          <a:lstStyle/>
          <a:p>
            <a:endParaRPr lang="en-US" dirty="0"/>
          </a:p>
        </p:txBody>
      </p:sp>
      <p:sp>
        <p:nvSpPr>
          <p:cNvPr id="6" name="TextBox 5">
            <a:extLst>
              <a:ext uri="{FF2B5EF4-FFF2-40B4-BE49-F238E27FC236}">
                <a16:creationId xmlns:a16="http://schemas.microsoft.com/office/drawing/2014/main" id="{7CC94CA2-5E3C-CB4D-9C64-682B8183057D}"/>
              </a:ext>
            </a:extLst>
          </p:cNvPr>
          <p:cNvSpPr txBox="1"/>
          <p:nvPr/>
        </p:nvSpPr>
        <p:spPr>
          <a:xfrm>
            <a:off x="451104" y="2072640"/>
            <a:ext cx="11640879" cy="1200329"/>
          </a:xfrm>
          <a:prstGeom prst="rect">
            <a:avLst/>
          </a:prstGeom>
          <a:noFill/>
        </p:spPr>
        <p:txBody>
          <a:bodyPr wrap="none" rtlCol="0">
            <a:spAutoFit/>
          </a:bodyPr>
          <a:lstStyle/>
          <a:p>
            <a:r>
              <a:rPr lang="en-US" dirty="0">
                <a:hlinkClick r:id="rId3"/>
              </a:rPr>
              <a:t>https://www.nhsemployers.org/-/media/Employers/Publications/Pay-circulars/Pay-and-Conditions-Circular-MD-22020.pdf</a:t>
            </a:r>
            <a:endParaRPr lang="en-US" dirty="0"/>
          </a:p>
          <a:p>
            <a:endParaRPr lang="en-US" dirty="0"/>
          </a:p>
          <a:p>
            <a:endParaRPr lang="en-US" dirty="0"/>
          </a:p>
          <a:p>
            <a:r>
              <a:rPr lang="en-US" dirty="0"/>
              <a:t>This link is updated annually with the current pay scales</a:t>
            </a:r>
          </a:p>
        </p:txBody>
      </p:sp>
    </p:spTree>
    <p:extLst>
      <p:ext uri="{BB962C8B-B14F-4D97-AF65-F5344CB8AC3E}">
        <p14:creationId xmlns:p14="http://schemas.microsoft.com/office/powerpoint/2010/main" val="1368692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140677" y="164124"/>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Advantages</a:t>
            </a:r>
          </a:p>
        </p:txBody>
      </p:sp>
      <p:sp>
        <p:nvSpPr>
          <p:cNvPr id="5" name="TextBox 4">
            <a:extLst>
              <a:ext uri="{FF2B5EF4-FFF2-40B4-BE49-F238E27FC236}">
                <a16:creationId xmlns:a16="http://schemas.microsoft.com/office/drawing/2014/main" id="{0960804C-56FC-DA45-AD7F-6B7F487ACB4F}"/>
              </a:ext>
            </a:extLst>
          </p:cNvPr>
          <p:cNvSpPr txBox="1"/>
          <p:nvPr/>
        </p:nvSpPr>
        <p:spPr>
          <a:xfrm>
            <a:off x="2825261" y="0"/>
            <a:ext cx="10527323" cy="6986528"/>
          </a:xfrm>
          <a:prstGeom prst="rect">
            <a:avLst/>
          </a:prstGeom>
          <a:noFill/>
        </p:spPr>
        <p:txBody>
          <a:bodyPr wrap="square" rtlCol="0">
            <a:spAutoFit/>
          </a:bodyPr>
          <a:lstStyle/>
          <a:p>
            <a:pPr marL="571500" indent="-571500">
              <a:buFont typeface="Wingdings" pitchFamily="2" charset="2"/>
              <a:buChar char="§"/>
            </a:pPr>
            <a:r>
              <a:rPr lang="en-GB" sz="3200" b="1">
                <a:solidFill>
                  <a:srgbClr val="237B8C"/>
                </a:solidFill>
                <a:latin typeface="Cordia New" panose="020B0304020202020204" pitchFamily="34" charset="-34"/>
                <a:cs typeface="Cordia New" panose="020B0304020202020204" pitchFamily="34" charset="-34"/>
              </a:rPr>
              <a:t>Flexible</a:t>
            </a:r>
          </a:p>
          <a:p>
            <a:pPr lvl="1"/>
            <a:r>
              <a:rPr lang="en-GB" sz="3200">
                <a:latin typeface="Cordia New" panose="020B0304020202020204" pitchFamily="34" charset="-34"/>
                <a:cs typeface="Cordia New" panose="020B0304020202020204" pitchFamily="34" charset="-34"/>
              </a:rPr>
              <a:t>	No formal training role requirements</a:t>
            </a:r>
          </a:p>
          <a:p>
            <a:pPr marL="571500" indent="-571500">
              <a:buFont typeface="Wingdings" pitchFamily="2" charset="2"/>
              <a:buChar char="§"/>
            </a:pPr>
            <a:r>
              <a:rPr lang="en-GB" sz="3200" b="1">
                <a:solidFill>
                  <a:srgbClr val="237B8C"/>
                </a:solidFill>
                <a:latin typeface="Cordia New" panose="020B0304020202020204" pitchFamily="34" charset="-34"/>
                <a:cs typeface="Cordia New" panose="020B0304020202020204" pitchFamily="34" charset="-34"/>
              </a:rPr>
              <a:t>Workplace</a:t>
            </a:r>
          </a:p>
          <a:p>
            <a:pPr lvl="1"/>
            <a:r>
              <a:rPr lang="en-GB" sz="3200">
                <a:latin typeface="Cordia New" panose="020B0304020202020204" pitchFamily="34" charset="-34"/>
                <a:cs typeface="Cordia New" panose="020B0304020202020204" pitchFamily="34" charset="-34"/>
              </a:rPr>
              <a:t>	Stay in one place without rotations</a:t>
            </a:r>
          </a:p>
          <a:p>
            <a:pPr marL="571500" indent="-571500">
              <a:buFont typeface="Wingdings" pitchFamily="2" charset="2"/>
              <a:buChar char="§"/>
            </a:pPr>
            <a:r>
              <a:rPr lang="en-GB" sz="3200" b="1">
                <a:solidFill>
                  <a:srgbClr val="237B8C"/>
                </a:solidFill>
                <a:latin typeface="Cordia New" panose="020B0304020202020204" pitchFamily="34" charset="-34"/>
                <a:cs typeface="Cordia New" panose="020B0304020202020204" pitchFamily="34" charset="-34"/>
              </a:rPr>
              <a:t>Specialty	</a:t>
            </a:r>
          </a:p>
          <a:p>
            <a:r>
              <a:rPr lang="en-GB" sz="3200">
                <a:latin typeface="Cordia New" panose="020B0304020202020204" pitchFamily="34" charset="-34"/>
                <a:cs typeface="Cordia New" panose="020B0304020202020204" pitchFamily="34" charset="-34"/>
              </a:rPr>
              <a:t>	What you want to do</a:t>
            </a:r>
          </a:p>
          <a:p>
            <a:pPr marL="571500" indent="-571500">
              <a:buFont typeface="Wingdings" pitchFamily="2" charset="2"/>
              <a:buChar char="§"/>
            </a:pPr>
            <a:r>
              <a:rPr lang="en-GB" sz="3200" b="1">
                <a:solidFill>
                  <a:srgbClr val="237B8C"/>
                </a:solidFill>
                <a:latin typeface="Cordia New" panose="020B0304020202020204" pitchFamily="34" charset="-34"/>
                <a:cs typeface="Cordia New" panose="020B0304020202020204" pitchFamily="34" charset="-34"/>
              </a:rPr>
              <a:t>Work-life balance</a:t>
            </a:r>
          </a:p>
          <a:p>
            <a:pPr lvl="1"/>
            <a:r>
              <a:rPr lang="en-GB" sz="3200">
                <a:latin typeface="Cordia New" panose="020B0304020202020204" pitchFamily="34" charset="-34"/>
                <a:cs typeface="Cordia New" panose="020B0304020202020204" pitchFamily="34" charset="-34"/>
              </a:rPr>
              <a:t>	Regular hours compare to trainees / consultants</a:t>
            </a:r>
          </a:p>
          <a:p>
            <a:pPr marL="571500" indent="-571500">
              <a:buFont typeface="Wingdings" pitchFamily="2" charset="2"/>
              <a:buChar char="§"/>
            </a:pPr>
            <a:r>
              <a:rPr lang="en-GB" sz="3200" b="1">
                <a:solidFill>
                  <a:srgbClr val="237B8C"/>
                </a:solidFill>
                <a:latin typeface="Cordia New" panose="020B0304020202020204" pitchFamily="34" charset="-34"/>
                <a:cs typeface="Cordia New" panose="020B0304020202020204" pitchFamily="34" charset="-34"/>
              </a:rPr>
              <a:t>Experience</a:t>
            </a:r>
          </a:p>
          <a:p>
            <a:pPr lvl="1"/>
            <a:r>
              <a:rPr lang="en-GB" sz="3200">
                <a:latin typeface="Cordia New" panose="020B0304020202020204" pitchFamily="34" charset="-34"/>
                <a:cs typeface="Cordia New" panose="020B0304020202020204" pitchFamily="34" charset="-34"/>
              </a:rPr>
              <a:t>	Enhance your application for a Specialty training post</a:t>
            </a:r>
          </a:p>
          <a:p>
            <a:pPr marL="571500" indent="-571500">
              <a:buFont typeface="Wingdings" pitchFamily="2" charset="2"/>
              <a:buChar char="§"/>
            </a:pPr>
            <a:r>
              <a:rPr lang="en-GB" sz="3200" b="1">
                <a:solidFill>
                  <a:srgbClr val="237B8C"/>
                </a:solidFill>
                <a:latin typeface="Cordia New" panose="020B0304020202020204" pitchFamily="34" charset="-34"/>
                <a:cs typeface="Cordia New" panose="020B0304020202020204" pitchFamily="34" charset="-34"/>
              </a:rPr>
              <a:t>Study</a:t>
            </a:r>
          </a:p>
          <a:p>
            <a:pPr lvl="1"/>
            <a:r>
              <a:rPr lang="en-GB" sz="3200">
                <a:latin typeface="Cordia New" panose="020B0304020202020204" pitchFamily="34" charset="-34"/>
                <a:cs typeface="Cordia New" panose="020B0304020202020204" pitchFamily="34" charset="-34"/>
              </a:rPr>
              <a:t>	More time to prepare for membership exams</a:t>
            </a:r>
          </a:p>
          <a:p>
            <a:pPr marL="571500" indent="-571500">
              <a:buFont typeface="Wingdings" pitchFamily="2" charset="2"/>
              <a:buChar char="§"/>
            </a:pPr>
            <a:r>
              <a:rPr lang="en-GB" sz="3200" b="1">
                <a:solidFill>
                  <a:srgbClr val="237B8C"/>
                </a:solidFill>
                <a:latin typeface="Cordia New" panose="020B0304020202020204" pitchFamily="34" charset="-34"/>
                <a:cs typeface="Cordia New" panose="020B0304020202020204" pitchFamily="34" charset="-34"/>
              </a:rPr>
              <a:t>Portfolio career</a:t>
            </a:r>
          </a:p>
          <a:p>
            <a:pPr lvl="1"/>
            <a:r>
              <a:rPr lang="en-GB" sz="3200">
                <a:latin typeface="Cordia New" panose="020B0304020202020204" pitchFamily="34" charset="-34"/>
                <a:cs typeface="Cordia New" panose="020B0304020202020204" pitchFamily="34" charset="-34"/>
              </a:rPr>
              <a:t>	Several distinct roles</a:t>
            </a:r>
          </a:p>
        </p:txBody>
      </p:sp>
    </p:spTree>
    <p:extLst>
      <p:ext uri="{BB962C8B-B14F-4D97-AF65-F5344CB8AC3E}">
        <p14:creationId xmlns:p14="http://schemas.microsoft.com/office/powerpoint/2010/main" val="250162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140677" y="164124"/>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Disadvantages</a:t>
            </a:r>
          </a:p>
        </p:txBody>
      </p:sp>
      <p:sp>
        <p:nvSpPr>
          <p:cNvPr id="5" name="TextBox 4">
            <a:extLst>
              <a:ext uri="{FF2B5EF4-FFF2-40B4-BE49-F238E27FC236}">
                <a16:creationId xmlns:a16="http://schemas.microsoft.com/office/drawing/2014/main" id="{0960804C-56FC-DA45-AD7F-6B7F487ACB4F}"/>
              </a:ext>
            </a:extLst>
          </p:cNvPr>
          <p:cNvSpPr txBox="1"/>
          <p:nvPr/>
        </p:nvSpPr>
        <p:spPr>
          <a:xfrm>
            <a:off x="2250830" y="1160585"/>
            <a:ext cx="10527323" cy="6494085"/>
          </a:xfrm>
          <a:prstGeom prst="rect">
            <a:avLst/>
          </a:prstGeom>
          <a:noFill/>
        </p:spPr>
        <p:txBody>
          <a:bodyPr wrap="square" rtlCol="0">
            <a:spAutoFit/>
          </a:bodyPr>
          <a:lstStyle/>
          <a:p>
            <a:pPr marL="571500" indent="-571500">
              <a:buFont typeface="Wingdings" pitchFamily="2" charset="2"/>
              <a:buChar char="§"/>
            </a:pPr>
            <a:r>
              <a:rPr lang="en-GB" sz="3200" b="1" dirty="0">
                <a:solidFill>
                  <a:srgbClr val="237B8C"/>
                </a:solidFill>
                <a:latin typeface="Cordia New" panose="020B0304020202020204" pitchFamily="34" charset="-34"/>
                <a:cs typeface="Cordia New" panose="020B0304020202020204" pitchFamily="34" charset="-34"/>
              </a:rPr>
              <a:t>Career progression</a:t>
            </a:r>
          </a:p>
          <a:p>
            <a:pPr lvl="1"/>
            <a:r>
              <a:rPr lang="en-GB" sz="3200" dirty="0">
                <a:latin typeface="Cordia New" panose="020B0304020202020204" pitchFamily="34" charset="-34"/>
                <a:cs typeface="Cordia New" panose="020B0304020202020204" pitchFamily="34" charset="-34"/>
              </a:rPr>
              <a:t>	Can become quite static</a:t>
            </a:r>
          </a:p>
          <a:p>
            <a:pPr marL="571500" indent="-571500">
              <a:buFont typeface="Wingdings" pitchFamily="2" charset="2"/>
              <a:buChar char="§"/>
            </a:pPr>
            <a:r>
              <a:rPr lang="en-GB" sz="3200" b="1" dirty="0">
                <a:solidFill>
                  <a:srgbClr val="237B8C"/>
                </a:solidFill>
                <a:latin typeface="Cordia New" panose="020B0304020202020204" pitchFamily="34" charset="-34"/>
                <a:cs typeface="Cordia New" panose="020B0304020202020204" pitchFamily="34" charset="-34"/>
              </a:rPr>
              <a:t>Role reversal</a:t>
            </a:r>
          </a:p>
          <a:p>
            <a:pPr lvl="1"/>
            <a:r>
              <a:rPr lang="en-GB" sz="3200" dirty="0">
                <a:latin typeface="Cordia New" panose="020B0304020202020204" pitchFamily="34" charset="-34"/>
                <a:cs typeface="Cordia New" panose="020B0304020202020204" pitchFamily="34" charset="-34"/>
              </a:rPr>
              <a:t>	Train a trainee who then becomes a Consultant in your unit</a:t>
            </a:r>
          </a:p>
          <a:p>
            <a:pPr marL="571500" indent="-571500">
              <a:buFont typeface="Wingdings" pitchFamily="2" charset="2"/>
              <a:buChar char="§"/>
            </a:pPr>
            <a:r>
              <a:rPr lang="en-GB" sz="3200" b="1" dirty="0">
                <a:solidFill>
                  <a:srgbClr val="237B8C"/>
                </a:solidFill>
                <a:latin typeface="Cordia New" panose="020B0304020202020204" pitchFamily="34" charset="-34"/>
                <a:cs typeface="Cordia New" panose="020B0304020202020204" pitchFamily="34" charset="-34"/>
              </a:rPr>
              <a:t>Taken advantage of	</a:t>
            </a:r>
          </a:p>
          <a:p>
            <a:r>
              <a:rPr lang="en-GB" sz="3200" dirty="0">
                <a:latin typeface="Cordia New" panose="020B0304020202020204" pitchFamily="34" charset="-34"/>
                <a:cs typeface="Cordia New" panose="020B0304020202020204" pitchFamily="34" charset="-34"/>
              </a:rPr>
              <a:t>	General Dogsbody</a:t>
            </a:r>
          </a:p>
          <a:p>
            <a:pPr marL="571500" indent="-571500">
              <a:buFont typeface="Wingdings" pitchFamily="2" charset="2"/>
              <a:buChar char="§"/>
            </a:pPr>
            <a:r>
              <a:rPr lang="en-GB" sz="3200" b="1" dirty="0">
                <a:solidFill>
                  <a:srgbClr val="237B8C"/>
                </a:solidFill>
                <a:latin typeface="Cordia New" panose="020B0304020202020204" pitchFamily="34" charset="-34"/>
                <a:cs typeface="Cordia New" panose="020B0304020202020204" pitchFamily="34" charset="-34"/>
              </a:rPr>
              <a:t>Salary limitations</a:t>
            </a:r>
          </a:p>
          <a:p>
            <a:pPr lvl="1"/>
            <a:r>
              <a:rPr lang="en-GB" sz="3200" b="1" dirty="0">
                <a:solidFill>
                  <a:srgbClr val="237B8C"/>
                </a:solidFill>
                <a:latin typeface="Cordia New" panose="020B0304020202020204" pitchFamily="34" charset="-34"/>
                <a:cs typeface="Cordia New" panose="020B0304020202020204" pitchFamily="34" charset="-34"/>
              </a:rPr>
              <a:t>	</a:t>
            </a:r>
            <a:r>
              <a:rPr lang="en-GB" sz="3200" dirty="0">
                <a:latin typeface="Cordia New" panose="020B0304020202020204" pitchFamily="34" charset="-34"/>
                <a:cs typeface="Cordia New" panose="020B0304020202020204" pitchFamily="34" charset="-34"/>
              </a:rPr>
              <a:t>Takes time to build up increments</a:t>
            </a:r>
            <a:endParaRPr lang="en-GB" sz="3200" b="1" dirty="0">
              <a:solidFill>
                <a:srgbClr val="237B8C"/>
              </a:solidFill>
              <a:latin typeface="Cordia New" panose="020B0304020202020204" pitchFamily="34" charset="-34"/>
              <a:cs typeface="Cordia New" panose="020B0304020202020204" pitchFamily="34" charset="-34"/>
            </a:endParaRPr>
          </a:p>
          <a:p>
            <a:pPr marL="571500" indent="-571500">
              <a:buFont typeface="Wingdings" pitchFamily="2" charset="2"/>
              <a:buChar char="§"/>
            </a:pPr>
            <a:r>
              <a:rPr lang="en-GB" sz="3200" b="1" dirty="0">
                <a:solidFill>
                  <a:srgbClr val="237B8C"/>
                </a:solidFill>
                <a:latin typeface="Cordia New" panose="020B0304020202020204" pitchFamily="34" charset="-34"/>
                <a:cs typeface="Cordia New" panose="020B0304020202020204" pitchFamily="34" charset="-34"/>
              </a:rPr>
              <a:t>Rust Out</a:t>
            </a:r>
          </a:p>
          <a:p>
            <a:pPr lvl="1"/>
            <a:r>
              <a:rPr lang="en-GB" sz="3200" b="1" dirty="0">
                <a:solidFill>
                  <a:srgbClr val="237B8C"/>
                </a:solidFill>
                <a:latin typeface="Cordia New" panose="020B0304020202020204" pitchFamily="34" charset="-34"/>
                <a:cs typeface="Cordia New" panose="020B0304020202020204" pitchFamily="34" charset="-34"/>
              </a:rPr>
              <a:t>	</a:t>
            </a:r>
          </a:p>
          <a:p>
            <a:r>
              <a:rPr lang="en-GB" sz="3200" dirty="0">
                <a:latin typeface="Cordia New" panose="020B0304020202020204" pitchFamily="34" charset="-34"/>
                <a:cs typeface="Cordia New" panose="020B0304020202020204" pitchFamily="34" charset="-34"/>
              </a:rPr>
              <a:t>	</a:t>
            </a:r>
          </a:p>
          <a:p>
            <a:endParaRPr lang="en-GB" sz="3200" dirty="0">
              <a:latin typeface="Cordia New" panose="020B0304020202020204" pitchFamily="34" charset="-34"/>
              <a:cs typeface="Cordia New" panose="020B0304020202020204" pitchFamily="34" charset="-34"/>
            </a:endParaRPr>
          </a:p>
          <a:p>
            <a:pPr lvl="1"/>
            <a:endParaRPr lang="en-GB" sz="3200" dirty="0">
              <a:latin typeface="Cordia New" panose="020B0304020202020204" pitchFamily="34" charset="-34"/>
              <a:cs typeface="Cordia New" panose="020B0304020202020204" pitchFamily="34" charset="-34"/>
            </a:endParaRPr>
          </a:p>
        </p:txBody>
      </p:sp>
    </p:spTree>
    <p:extLst>
      <p:ext uri="{BB962C8B-B14F-4D97-AF65-F5344CB8AC3E}">
        <p14:creationId xmlns:p14="http://schemas.microsoft.com/office/powerpoint/2010/main" val="2082930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86736C-1282-CB4F-BDA4-B48552649F76}"/>
              </a:ext>
            </a:extLst>
          </p:cNvPr>
          <p:cNvSpPr txBox="1"/>
          <p:nvPr/>
        </p:nvSpPr>
        <p:spPr>
          <a:xfrm>
            <a:off x="140677" y="164124"/>
            <a:ext cx="6471138" cy="769441"/>
          </a:xfrm>
          <a:prstGeom prst="rect">
            <a:avLst/>
          </a:prstGeom>
          <a:noFill/>
        </p:spPr>
        <p:txBody>
          <a:bodyPr wrap="square" rtlCol="0">
            <a:spAutoFit/>
          </a:bodyPr>
          <a:lstStyle/>
          <a:p>
            <a:r>
              <a:rPr lang="en-GB" sz="4400" b="1">
                <a:solidFill>
                  <a:srgbClr val="237B8C"/>
                </a:solidFill>
                <a:latin typeface="Cordia New" panose="020B0304020202020204" pitchFamily="34" charset="-34"/>
                <a:cs typeface="Cordia New" panose="020B0304020202020204" pitchFamily="34" charset="-34"/>
              </a:rPr>
              <a:t>Avoiding the disadvantages</a:t>
            </a:r>
          </a:p>
        </p:txBody>
      </p:sp>
      <p:sp>
        <p:nvSpPr>
          <p:cNvPr id="5" name="TextBox 4">
            <a:extLst>
              <a:ext uri="{FF2B5EF4-FFF2-40B4-BE49-F238E27FC236}">
                <a16:creationId xmlns:a16="http://schemas.microsoft.com/office/drawing/2014/main" id="{0960804C-56FC-DA45-AD7F-6B7F487ACB4F}"/>
              </a:ext>
            </a:extLst>
          </p:cNvPr>
          <p:cNvSpPr txBox="1"/>
          <p:nvPr/>
        </p:nvSpPr>
        <p:spPr>
          <a:xfrm>
            <a:off x="140677" y="933565"/>
            <a:ext cx="10527323" cy="4031873"/>
          </a:xfrm>
          <a:prstGeom prst="rect">
            <a:avLst/>
          </a:prstGeom>
          <a:noFill/>
        </p:spPr>
        <p:txBody>
          <a:bodyPr wrap="square" rtlCol="0">
            <a:spAutoFit/>
          </a:bodyPr>
          <a:lstStyle/>
          <a:p>
            <a:r>
              <a:rPr lang="en-GB" sz="3200">
                <a:latin typeface="Cordia New" panose="020B0304020202020204" pitchFamily="34" charset="-34"/>
                <a:cs typeface="Cordia New" panose="020B0304020202020204" pitchFamily="34" charset="-34"/>
              </a:rPr>
              <a:t>Be proactive and look for other roles</a:t>
            </a:r>
          </a:p>
          <a:p>
            <a:r>
              <a:rPr lang="en-GB" sz="3200">
                <a:latin typeface="Cordia New" panose="020B0304020202020204" pitchFamily="34" charset="-34"/>
                <a:cs typeface="Cordia New" panose="020B0304020202020204" pitchFamily="34" charset="-34"/>
              </a:rPr>
              <a:t>		- Service development</a:t>
            </a:r>
          </a:p>
          <a:p>
            <a:r>
              <a:rPr lang="en-GB" sz="3200">
                <a:latin typeface="Cordia New" panose="020B0304020202020204" pitchFamily="34" charset="-34"/>
                <a:cs typeface="Cordia New" panose="020B0304020202020204" pitchFamily="34" charset="-34"/>
              </a:rPr>
              <a:t>		- Educational Supervisor</a:t>
            </a:r>
          </a:p>
          <a:p>
            <a:r>
              <a:rPr lang="en-GB" sz="3200">
                <a:latin typeface="Cordia New" panose="020B0304020202020204" pitchFamily="34" charset="-34"/>
                <a:cs typeface="Cordia New" panose="020B0304020202020204" pitchFamily="34" charset="-34"/>
              </a:rPr>
              <a:t>		- Clinical Director</a:t>
            </a:r>
          </a:p>
          <a:p>
            <a:r>
              <a:rPr lang="en-GB" sz="3200">
                <a:latin typeface="Cordia New" panose="020B0304020202020204" pitchFamily="34" charset="-34"/>
                <a:cs typeface="Cordia New" panose="020B0304020202020204" pitchFamily="34" charset="-34"/>
              </a:rPr>
              <a:t>		- Appraiser</a:t>
            </a:r>
          </a:p>
          <a:p>
            <a:r>
              <a:rPr lang="en-GB" sz="3200">
                <a:latin typeface="Cordia New" panose="020B0304020202020204" pitchFamily="34" charset="-34"/>
                <a:cs typeface="Cordia New" panose="020B0304020202020204" pitchFamily="34" charset="-34"/>
              </a:rPr>
              <a:t>		- TPD</a:t>
            </a:r>
          </a:p>
          <a:p>
            <a:r>
              <a:rPr lang="en-GB" sz="3200">
                <a:latin typeface="Cordia New" panose="020B0304020202020204" pitchFamily="34" charset="-34"/>
                <a:cs typeface="Cordia New" panose="020B0304020202020204" pitchFamily="34" charset="-34"/>
              </a:rPr>
              <a:t>		- LNC</a:t>
            </a:r>
          </a:p>
          <a:p>
            <a:r>
              <a:rPr lang="en-GB" sz="3200">
                <a:latin typeface="Cordia New" panose="020B0304020202020204" pitchFamily="34" charset="-34"/>
                <a:cs typeface="Cordia New" panose="020B0304020202020204" pitchFamily="34" charset="-34"/>
              </a:rPr>
              <a:t>		- Medical / Dental Politics</a:t>
            </a:r>
          </a:p>
        </p:txBody>
      </p:sp>
    </p:spTree>
    <p:extLst>
      <p:ext uri="{BB962C8B-B14F-4D97-AF65-F5344CB8AC3E}">
        <p14:creationId xmlns:p14="http://schemas.microsoft.com/office/powerpoint/2010/main" val="1814488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437</Words>
  <Application>Microsoft Office PowerPoint</Application>
  <PresentationFormat>Widescreen</PresentationFormat>
  <Paragraphs>85</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Cordia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 Curtis</dc:creator>
  <cp:lastModifiedBy>Curtis Adrian (Bucks Healthcare)</cp:lastModifiedBy>
  <cp:revision>7</cp:revision>
  <dcterms:created xsi:type="dcterms:W3CDTF">2020-11-18T09:30:24Z</dcterms:created>
  <dcterms:modified xsi:type="dcterms:W3CDTF">2025-02-06T16:27:41Z</dcterms:modified>
</cp:coreProperties>
</file>